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4" r:id="rId7"/>
    <p:sldId id="263" r:id="rId8"/>
    <p:sldId id="265" r:id="rId9"/>
    <p:sldId id="266" r:id="rId10"/>
    <p:sldId id="267" r:id="rId11"/>
    <p:sldId id="268" r:id="rId12"/>
    <p:sldId id="269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o Litwak" initials="RL" lastIdx="14" clrIdx="0">
    <p:extLst>
      <p:ext uri="{19B8F6BF-5375-455C-9EA6-DF929625EA0E}">
        <p15:presenceInfo xmlns:p15="http://schemas.microsoft.com/office/powerpoint/2012/main" userId="b47b2a58-3968-459e-9670-269ad160ff3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49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1-28T06:43:49.528" idx="12">
    <p:pos x="3552" y="4407"/>
    <p:text>Need to clarify</p:text>
    <p:extLst>
      <p:ext uri="{C676402C-5697-4E1C-873F-D02D1690AC5C}">
        <p15:threadingInfo xmlns:p15="http://schemas.microsoft.com/office/powerpoint/2012/main" timeZoneBias="4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F404A-C602-46F0-A1AD-77A227DFD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D9D079-170C-402A-A27E-2B813CAD4E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68A6C-BF12-43B9-8383-B72BE24F5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FA4DC-063B-4430-89E2-1F84B2583CD7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DFC7A-F0D2-4D7C-8202-C005AC1F2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CD99D-736F-4199-B620-99721754D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69FE1-89F3-4A9E-BF62-4ADABFAD17E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9B13373D-638C-4819-A98F-232CF42E59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88515" y="6275829"/>
            <a:ext cx="1906146" cy="506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asted-image.tiff" descr="pasted-image.tiff">
            <a:extLst>
              <a:ext uri="{FF2B5EF4-FFF2-40B4-BE49-F238E27FC236}">
                <a16:creationId xmlns:a16="http://schemas.microsoft.com/office/drawing/2014/main" id="{F1A4DB95-AA1B-4E2B-BBB1-24C6095EF9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9574383" y="6275829"/>
            <a:ext cx="2189249" cy="5060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79892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C423E-129D-4131-8DC1-D150FDA78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0C7438-E60D-4B91-A69B-DEA5E21C0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2A438-2FA0-4EB1-9D09-1A2C7B42A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FA4DC-063B-4430-89E2-1F84B2583CD7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FDE4E-32B6-41F8-94A9-26FEDC91D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E5D1C-7C41-4E0F-8EC5-3AF7CF97E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69FE1-89F3-4A9E-BF62-4ADABFAD17E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DF2F70F6-6EAD-4652-9832-A855520C76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88515" y="6275829"/>
            <a:ext cx="1906146" cy="5060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38290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9852F4-7EE3-429F-9637-419A026B15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EF6355-848F-4A24-93AF-3C2DB46AA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76D5E-53C2-4B77-8CEF-D626E392E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FA4DC-063B-4430-89E2-1F84B2583CD7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B3768-B16B-4721-81A2-B31E9E930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67DB8-29F1-4A47-A271-BB6F3B01C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69FE1-89F3-4A9E-BF62-4ADABFAD17E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C44E4FFE-2A4D-4DEC-8EC1-319E2447C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88515" y="6275829"/>
            <a:ext cx="1906146" cy="5060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12820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F74172C-88F8-4471-A1CE-9BDB10A618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88515" y="6275829"/>
            <a:ext cx="1906146" cy="5060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6243096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Image"/>
          <p:cNvSpPr>
            <a:spLocks noGrp="1"/>
          </p:cNvSpPr>
          <p:nvPr>
            <p:ph type="pic" idx="13"/>
          </p:nvPr>
        </p:nvSpPr>
        <p:spPr>
          <a:xfrm>
            <a:off x="1524000" y="473273"/>
            <a:ext cx="9144000" cy="41523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6" name="Title Text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3285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8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74383" y="6275829"/>
            <a:ext cx="2189249" cy="506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515" y="6275829"/>
            <a:ext cx="1906146" cy="50609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79327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415600" y="1302275"/>
            <a:ext cx="11360801" cy="572701"/>
          </a:xfrm>
          <a:prstGeom prst="rect">
            <a:avLst/>
          </a:prstGeom>
        </p:spPr>
        <p:txBody>
          <a:bodyPr lIns="130026" tIns="130026" rIns="130026" bIns="130026" anchor="t"/>
          <a:lstStyle>
            <a:lvl1pPr algn="l" defTabSz="1219156">
              <a:defRPr sz="2391" b="1">
                <a:latin typeface="Muli"/>
                <a:ea typeface="Muli"/>
                <a:cs typeface="Muli"/>
                <a:sym typeface="Muli"/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600" y="2009725"/>
            <a:ext cx="5333201" cy="3416401"/>
          </a:xfrm>
          <a:prstGeom prst="rect">
            <a:avLst/>
          </a:prstGeom>
        </p:spPr>
        <p:txBody>
          <a:bodyPr lIns="130026" tIns="130026" rIns="130026" bIns="130026" anchor="t"/>
          <a:lstStyle>
            <a:lvl1pPr marL="0" indent="0" defTabSz="1219156">
              <a:lnSpc>
                <a:spcPct val="150000"/>
              </a:lnSpc>
              <a:spcBef>
                <a:spcPts val="2109"/>
              </a:spcBef>
              <a:buClr>
                <a:srgbClr val="595959"/>
              </a:buClr>
              <a:buSzPct val="100000"/>
              <a:buFont typeface="Helvetica"/>
              <a:buChar char="●"/>
              <a:defRPr sz="1828">
                <a:solidFill>
                  <a:srgbClr val="595959"/>
                </a:solidFill>
                <a:latin typeface="Muli"/>
                <a:ea typeface="Muli"/>
                <a:cs typeface="Muli"/>
                <a:sym typeface="Muli"/>
              </a:defRPr>
            </a:lvl1pPr>
            <a:lvl2pPr marL="0" indent="0" defTabSz="1219156">
              <a:lnSpc>
                <a:spcPct val="150000"/>
              </a:lnSpc>
              <a:spcBef>
                <a:spcPts val="2109"/>
              </a:spcBef>
              <a:buClr>
                <a:srgbClr val="595959"/>
              </a:buClr>
              <a:buSzPct val="100000"/>
              <a:buFont typeface="Helvetica"/>
              <a:buChar char="○"/>
              <a:defRPr sz="1828">
                <a:solidFill>
                  <a:srgbClr val="595959"/>
                </a:solidFill>
                <a:latin typeface="Muli"/>
                <a:ea typeface="Muli"/>
                <a:cs typeface="Muli"/>
                <a:sym typeface="Muli"/>
              </a:defRPr>
            </a:lvl2pPr>
            <a:lvl3pPr marL="0" indent="0" defTabSz="1219156">
              <a:lnSpc>
                <a:spcPct val="150000"/>
              </a:lnSpc>
              <a:spcBef>
                <a:spcPts val="2109"/>
              </a:spcBef>
              <a:buClr>
                <a:srgbClr val="595959"/>
              </a:buClr>
              <a:buSzPct val="100000"/>
              <a:buFont typeface="Helvetica"/>
              <a:buChar char="■"/>
              <a:defRPr sz="1828">
                <a:solidFill>
                  <a:srgbClr val="595959"/>
                </a:solidFill>
                <a:latin typeface="Muli"/>
                <a:ea typeface="Muli"/>
                <a:cs typeface="Muli"/>
                <a:sym typeface="Muli"/>
              </a:defRPr>
            </a:lvl3pPr>
            <a:lvl4pPr marL="0" indent="0" defTabSz="1219156">
              <a:lnSpc>
                <a:spcPct val="150000"/>
              </a:lnSpc>
              <a:spcBef>
                <a:spcPts val="2109"/>
              </a:spcBef>
              <a:buClr>
                <a:srgbClr val="595959"/>
              </a:buClr>
              <a:buSzPct val="100000"/>
              <a:buFont typeface="Helvetica"/>
              <a:buChar char="●"/>
              <a:defRPr sz="1828">
                <a:solidFill>
                  <a:srgbClr val="595959"/>
                </a:solidFill>
                <a:latin typeface="Muli"/>
                <a:ea typeface="Muli"/>
                <a:cs typeface="Muli"/>
                <a:sym typeface="Muli"/>
              </a:defRPr>
            </a:lvl4pPr>
            <a:lvl5pPr marL="0" indent="0" defTabSz="1219156">
              <a:lnSpc>
                <a:spcPct val="150000"/>
              </a:lnSpc>
              <a:spcBef>
                <a:spcPts val="2109"/>
              </a:spcBef>
              <a:buClr>
                <a:srgbClr val="595959"/>
              </a:buClr>
              <a:buSzPct val="100000"/>
              <a:buFont typeface="Helvetica"/>
              <a:buChar char="○"/>
              <a:defRPr sz="1828">
                <a:solidFill>
                  <a:srgbClr val="595959"/>
                </a:solidFill>
                <a:latin typeface="Muli"/>
                <a:ea typeface="Muli"/>
                <a:cs typeface="Muli"/>
                <a:sym typeface="Mul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hape 24"/>
          <p:cNvSpPr txBox="1">
            <a:spLocks noGrp="1"/>
          </p:cNvSpPr>
          <p:nvPr>
            <p:ph type="body" sz="half" idx="13"/>
          </p:nvPr>
        </p:nvSpPr>
        <p:spPr>
          <a:xfrm>
            <a:off x="6443200" y="2009725"/>
            <a:ext cx="5333201" cy="3416401"/>
          </a:xfrm>
          <a:prstGeom prst="rect">
            <a:avLst/>
          </a:prstGeom>
        </p:spPr>
        <p:txBody>
          <a:bodyPr lIns="130026" tIns="130026" rIns="130026" bIns="130026" anchor="t"/>
          <a:lstStyle>
            <a:lvl1pPr marL="0" indent="0" defTabSz="1219156">
              <a:lnSpc>
                <a:spcPct val="150000"/>
              </a:lnSpc>
              <a:spcBef>
                <a:spcPts val="2109"/>
              </a:spcBef>
              <a:buClr>
                <a:srgbClr val="595959"/>
              </a:buClr>
              <a:buSzPct val="100000"/>
              <a:buFont typeface="Helvetica"/>
              <a:buChar char="●"/>
              <a:defRPr sz="2600">
                <a:solidFill>
                  <a:srgbClr val="595959"/>
                </a:solidFill>
                <a:latin typeface="Muli"/>
                <a:sym typeface="Muli"/>
              </a:defRPr>
            </a:lvl1pPr>
          </a:lstStyle>
          <a:p>
            <a:pPr marL="0" indent="0" defTabSz="1733973">
              <a:lnSpc>
                <a:spcPct val="150000"/>
              </a:lnSpc>
              <a:spcBef>
                <a:spcPts val="3000"/>
              </a:spcBef>
              <a:buClr>
                <a:srgbClr val="595959"/>
              </a:buClr>
              <a:buSzPct val="100000"/>
              <a:buFont typeface="Helvetica"/>
              <a:buChar char="●"/>
              <a:defRPr sz="2600">
                <a:solidFill>
                  <a:srgbClr val="595959"/>
                </a:solidFill>
                <a:latin typeface="Muli"/>
                <a:ea typeface="Muli"/>
                <a:cs typeface="Muli"/>
                <a:sym typeface="Muli"/>
              </a:defRPr>
            </a:pPr>
            <a:endParaRPr/>
          </a:p>
        </p:txBody>
      </p:sp>
      <p:pic>
        <p:nvPicPr>
          <p:cNvPr id="152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74383" y="6275829"/>
            <a:ext cx="2489955" cy="506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515" y="6275829"/>
            <a:ext cx="1906146" cy="50609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34124" y="5534709"/>
            <a:ext cx="494088" cy="365116"/>
          </a:xfrm>
          <a:prstGeom prst="rect">
            <a:avLst/>
          </a:prstGeom>
        </p:spPr>
        <p:txBody>
          <a:bodyPr lIns="130026" tIns="130026" rIns="130026" bIns="130026" anchor="ctr"/>
          <a:lstStyle>
            <a:lvl1pPr algn="r" defTabSz="1219156">
              <a:defRPr sz="1266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544019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9FC0C-496C-48AF-A7EC-EEC602681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E3034-EA4A-4401-ABA5-47B5163F3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7C9F7-67DC-4C28-90DF-AA6F9FA11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FA4DC-063B-4430-89E2-1F84B2583CD7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CF7B4-EA26-4DCA-A70F-DC92F6ED0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B7E33-E3BB-4AB3-867F-13DD28BD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69FE1-89F3-4A9E-BF62-4ADABFAD17E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E7276A8E-28E4-48A4-8190-124C4C0C59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88515" y="6275829"/>
            <a:ext cx="1906146" cy="5060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2316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B06E2-763E-4AA7-B144-736DB4CD5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1C53C6-34F7-4846-803D-4CDE0A7FA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F77B1-4176-4148-9F98-0959A7DEC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FA4DC-063B-4430-89E2-1F84B2583CD7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6D2B0-6483-4AA6-BCE0-2A092C630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0BD86-4556-44D5-894F-273608989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69FE1-89F3-4A9E-BF62-4ADABFAD17E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001735FF-ED72-40DB-A8A3-0576AE5E05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88515" y="6275829"/>
            <a:ext cx="1906146" cy="5060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65932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71CCC-9BC0-4847-9E5F-24E6E86FF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799F8-646D-4417-9AE7-9A2E3C687A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73613D-13E3-4AD5-87BC-1D61D5DAC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A319F-6230-4813-929C-10020211A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FA4DC-063B-4430-89E2-1F84B2583CD7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E31013-07B9-4FA5-B213-7B2F47B9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FD89E-F818-4A02-A1F3-B2FE7CD42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69FE1-89F3-4A9E-BF62-4ADABFAD17E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703FCD94-2C37-4FEA-86AC-4DD66AE96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88515" y="6275829"/>
            <a:ext cx="1906146" cy="5060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75678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CE791-0906-407F-B1E8-42A01755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A51BA-8966-4EDA-8127-B255033B5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DA3E4-BE74-4543-9937-921D1D3ED9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8E62A3-F24A-4D90-B1D3-9B58EE3604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400038-B28F-4893-BA79-373A028280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48EA46-0B54-483D-9562-58A2B7494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FA4DC-063B-4430-89E2-1F84B2583CD7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CD4F9A-FF3A-4954-82D8-6550DBAC2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B41B57-DDBE-4C51-839E-CE5CE074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69FE1-89F3-4A9E-BF62-4ADABFAD17E8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AAA43468-751E-4EBD-8230-DFC4C7319A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88515" y="6275829"/>
            <a:ext cx="1906146" cy="5060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675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A0C40-2DDC-4D0E-B53F-DAE1F2DC5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5C2FB5-6F36-4064-92A1-1F011FC39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FA4DC-063B-4430-89E2-1F84B2583CD7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9C34B0-009B-4DF9-BECA-ED9F43D08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6A8DAC-23DA-417E-B56B-FA0C74599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69FE1-89F3-4A9E-BF62-4ADABFAD17E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A6F45488-869A-4190-BE0C-AE8BC20503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88515" y="6275829"/>
            <a:ext cx="1906146" cy="5060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10749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858E4C-DE80-4D8A-BC47-6FC3A75AB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FA4DC-063B-4430-89E2-1F84B2583CD7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FE9CF2-02D5-4BC3-92FF-2B4B98290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01004A-43E4-4E1B-835D-DE9DE8637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69FE1-89F3-4A9E-BF62-4ADABFAD17E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BA9D2AA4-12FA-4EA8-BBBB-D9183FA9C5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88515" y="6275829"/>
            <a:ext cx="1906146" cy="5060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50994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4D7B9-853C-4498-9876-C51D61E13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9B72A-B1FB-477C-84E5-2D76387CC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0C389-3099-455C-9EA2-637CFEF85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97BBF-5C78-4E32-9D79-6F04F0AA5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FA4DC-063B-4430-89E2-1F84B2583CD7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DABFD6-5054-4348-956F-0A67E43E8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6C264-BA13-4625-A3E2-074EDA5C0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69FE1-89F3-4A9E-BF62-4ADABFAD17E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675656EA-98FD-4A45-8AD3-BC6088EF26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88515" y="6275829"/>
            <a:ext cx="1906146" cy="5060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47092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DFDF7-5A22-415C-91D5-E2AB657B1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C00682-F401-410E-950C-1B8DC02D2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D4992B-9C65-4B41-AE1F-181356256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F2F26D-E7B9-4964-9515-5F54B5DAB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FA4DC-063B-4430-89E2-1F84B2583CD7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E8CA87-57BA-4B72-8123-5CC0EB4EC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F227B7-5ECF-4CA7-B718-EC541FB71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69FE1-89F3-4A9E-BF62-4ADABFAD17E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FE1DA3B9-BDCF-4DDF-9050-3C6B0643DE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88515" y="6275829"/>
            <a:ext cx="1906146" cy="5060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04563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t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3EAC3E-FE7F-487C-BF85-9BDF9FA64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D2EFD-B3DA-4D7E-A6D3-E32EEF89A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CDE35-0698-4702-A7A3-C8C209FDC6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FA4DC-063B-4430-89E2-1F84B2583CD7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2405E-E443-4463-83F9-CF4E2C77E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E310C-6145-4E1D-BE42-09B4869EAA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69FE1-89F3-4A9E-BF62-4ADABFAD17E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C2623A45-0379-403C-A8C4-5CE022461D4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/>
          </a:blip>
          <a:stretch>
            <a:fillRect/>
          </a:stretch>
        </p:blipFill>
        <p:spPr>
          <a:xfrm>
            <a:off x="188515" y="6275829"/>
            <a:ext cx="1906146" cy="506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asted-image.tiff" descr="pasted-image.tiff">
            <a:extLst>
              <a:ext uri="{FF2B5EF4-FFF2-40B4-BE49-F238E27FC236}">
                <a16:creationId xmlns:a16="http://schemas.microsoft.com/office/drawing/2014/main" id="{E9D54108-DED8-4217-B29C-AF809AFC837B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/>
          </a:blip>
          <a:stretch>
            <a:fillRect/>
          </a:stretch>
        </p:blipFill>
        <p:spPr>
          <a:xfrm>
            <a:off x="9574383" y="6275829"/>
            <a:ext cx="2189249" cy="5060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5351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t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jake@chaptersync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During this Holiday Season Steren is subsidizing this for you."/>
          <p:cNvSpPr txBox="1">
            <a:spLocks noGrp="1"/>
          </p:cNvSpPr>
          <p:nvPr>
            <p:ph type="ctrTitle"/>
          </p:nvPr>
        </p:nvSpPr>
        <p:spPr>
          <a:xfrm>
            <a:off x="2416969" y="1151930"/>
            <a:ext cx="7358063" cy="289471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353246">
              <a:defRPr sz="5504"/>
            </a:pPr>
            <a:r>
              <a:rPr dirty="0"/>
              <a:t>Act Now! </a:t>
            </a:r>
          </a:p>
          <a:p>
            <a:pPr defTabSz="353246">
              <a:defRPr sz="5504"/>
            </a:pPr>
            <a:endParaRPr dirty="0"/>
          </a:p>
          <a:p>
            <a:pPr defTabSz="353246">
              <a:defRPr sz="5504"/>
            </a:pPr>
            <a:r>
              <a:rPr dirty="0"/>
              <a:t>Steren </a:t>
            </a:r>
            <a:r>
              <a:rPr lang="en-US" dirty="0"/>
              <a:t>is subsidizing the cost of your</a:t>
            </a:r>
            <a:r>
              <a:rPr dirty="0"/>
              <a:t> Local Advertising</a:t>
            </a:r>
          </a:p>
        </p:txBody>
      </p:sp>
      <p:sp>
        <p:nvSpPr>
          <p:cNvPr id="175" name="Steren is gives you more than any other company"/>
          <p:cNvSpPr txBox="1">
            <a:spLocks noGrp="1"/>
          </p:cNvSpPr>
          <p:nvPr>
            <p:ph type="subTitle" sz="quarter" idx="1"/>
          </p:nvPr>
        </p:nvSpPr>
        <p:spPr>
          <a:xfrm>
            <a:off x="2416969" y="4214813"/>
            <a:ext cx="7358063" cy="1653562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defTabSz="406644">
              <a:defRPr sz="4800"/>
            </a:pPr>
            <a:endParaRPr/>
          </a:p>
          <a:p>
            <a:pPr defTabSz="406644">
              <a:defRPr sz="4800"/>
            </a:pPr>
            <a:r>
              <a:t>Steren is the consumer electronics company that gives you more </a:t>
            </a:r>
          </a:p>
        </p:txBody>
      </p:sp>
      <p:pic>
        <p:nvPicPr>
          <p:cNvPr id="176" name="image1.png" descr="image1.png"/>
          <p:cNvPicPr>
            <a:picLocks noChangeAspect="1"/>
          </p:cNvPicPr>
          <p:nvPr/>
        </p:nvPicPr>
        <p:blipFill>
          <a:blip r:embed="rId2">
            <a:alphaModFix amt="8213"/>
            <a:extLst/>
          </a:blip>
          <a:srcRect l="3091" r="75619"/>
          <a:stretch>
            <a:fillRect/>
          </a:stretch>
        </p:blipFill>
        <p:spPr>
          <a:xfrm>
            <a:off x="3249104" y="-891616"/>
            <a:ext cx="5693857" cy="72480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58494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Dealers Can take Contro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Right Message</a:t>
            </a:r>
          </a:p>
          <a:p>
            <a:r>
              <a:t>Right Time</a:t>
            </a:r>
          </a:p>
        </p:txBody>
      </p:sp>
      <p:sp>
        <p:nvSpPr>
          <p:cNvPr id="215" name="It’s not just about correcting wrong information.…"/>
          <p:cNvSpPr txBox="1"/>
          <p:nvPr/>
        </p:nvSpPr>
        <p:spPr>
          <a:xfrm>
            <a:off x="2106229" y="2003334"/>
            <a:ext cx="7916058" cy="4280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160729" indent="-160729" defTabSz="321457">
              <a:lnSpc>
                <a:spcPts val="3797"/>
              </a:lnSpc>
              <a:buSzPct val="100000"/>
              <a:buChar char="•"/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rPr sz="2672" dirty="0"/>
              <a:t> It’s not just about correcting wrong information. </a:t>
            </a:r>
          </a:p>
          <a:p>
            <a:pPr marL="160729" indent="-160729" defTabSz="321457">
              <a:lnSpc>
                <a:spcPts val="3797"/>
              </a:lnSpc>
              <a:buSzPct val="100000"/>
              <a:buChar char="•"/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rPr sz="2672" dirty="0"/>
              <a:t> We can get a clickable featured message</a:t>
            </a:r>
            <a:r>
              <a:rPr lang="en-US" sz="2672" dirty="0"/>
              <a:t>s</a:t>
            </a:r>
            <a:r>
              <a:rPr sz="2672" dirty="0"/>
              <a:t>, which you can use to highlight special offers or updates, up on everyone of your listings.</a:t>
            </a:r>
          </a:p>
          <a:p>
            <a:pPr marL="160729" indent="-160729" defTabSz="321457">
              <a:spcBef>
                <a:spcPts val="844"/>
              </a:spcBef>
              <a:buSzPct val="100000"/>
              <a:buChar char="•"/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rPr sz="2672" dirty="0"/>
              <a:t>We </a:t>
            </a:r>
            <a:r>
              <a:rPr lang="en-US" sz="2672" dirty="0"/>
              <a:t>will add </a:t>
            </a:r>
            <a:r>
              <a:rPr sz="2672" dirty="0"/>
              <a:t>your logo, staff bios, photos, and hours of operation.</a:t>
            </a:r>
          </a:p>
          <a:p>
            <a:pPr marL="160729" indent="-160729" defTabSz="321457">
              <a:lnSpc>
                <a:spcPts val="4359"/>
              </a:lnSpc>
              <a:spcBef>
                <a:spcPts val="844"/>
              </a:spcBef>
              <a:buSzPct val="100000"/>
              <a:buChar char="•"/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rPr sz="2672" dirty="0"/>
              <a:t>We </a:t>
            </a:r>
            <a:r>
              <a:rPr lang="en-US" sz="2672" dirty="0"/>
              <a:t>will</a:t>
            </a:r>
            <a:r>
              <a:rPr sz="2672" dirty="0"/>
              <a:t> control your information across </a:t>
            </a:r>
          </a:p>
          <a:p>
            <a:pPr marL="625056" lvl="1" indent="-312528" defTabSz="321457">
              <a:lnSpc>
                <a:spcPts val="4359"/>
              </a:lnSpc>
              <a:spcBef>
                <a:spcPts val="844"/>
              </a:spcBef>
              <a:buSzPct val="50000"/>
              <a:buBlip>
                <a:blip r:embed="rId2"/>
              </a:buBlip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rPr sz="2672" dirty="0"/>
              <a:t>70+ sites and apps from just one place! </a:t>
            </a:r>
          </a:p>
        </p:txBody>
      </p:sp>
    </p:spTree>
    <p:extLst>
      <p:ext uri="{BB962C8B-B14F-4D97-AF65-F5344CB8AC3E}">
        <p14:creationId xmlns:p14="http://schemas.microsoft.com/office/powerpoint/2010/main" val="80928003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build="p" bldLvl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During this Holiday Season Steren is subsidizing this for you."/>
          <p:cNvSpPr txBox="1">
            <a:spLocks noGrp="1"/>
          </p:cNvSpPr>
          <p:nvPr>
            <p:ph type="ctrTitle"/>
          </p:nvPr>
        </p:nvSpPr>
        <p:spPr>
          <a:xfrm>
            <a:off x="2416969" y="1151930"/>
            <a:ext cx="7358063" cy="44592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Rem</a:t>
            </a:r>
            <a:r>
              <a:rPr lang="en-US" dirty="0"/>
              <a:t>inder</a:t>
            </a:r>
            <a:endParaRPr dirty="0"/>
          </a:p>
          <a:p>
            <a:endParaRPr dirty="0"/>
          </a:p>
          <a:p>
            <a:r>
              <a:rPr lang="en-US" dirty="0"/>
              <a:t>Steren is subsidizing your local advertising efforts to increase your sales!</a:t>
            </a:r>
            <a:endParaRPr dirty="0"/>
          </a:p>
        </p:txBody>
      </p:sp>
      <p:pic>
        <p:nvPicPr>
          <p:cNvPr id="218" name="image1.png" descr="image1.png"/>
          <p:cNvPicPr>
            <a:picLocks noChangeAspect="1"/>
          </p:cNvPicPr>
          <p:nvPr/>
        </p:nvPicPr>
        <p:blipFill>
          <a:blip r:embed="rId2">
            <a:alphaModFix amt="8213"/>
            <a:extLst/>
          </a:blip>
          <a:srcRect l="3091" r="75619"/>
          <a:stretch>
            <a:fillRect/>
          </a:stretch>
        </p:blipFill>
        <p:spPr>
          <a:xfrm>
            <a:off x="3249104" y="-1141647"/>
            <a:ext cx="5693857" cy="72480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86156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ign Up Now!"/>
          <p:cNvSpPr txBox="1">
            <a:spLocks noGrp="1"/>
          </p:cNvSpPr>
          <p:nvPr>
            <p:ph type="title"/>
          </p:nvPr>
        </p:nvSpPr>
        <p:spPr>
          <a:xfrm>
            <a:off x="2416969" y="-125016"/>
            <a:ext cx="7358063" cy="1000127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Sign Up Now!</a:t>
            </a:r>
          </a:p>
        </p:txBody>
      </p:sp>
      <p:sp>
        <p:nvSpPr>
          <p:cNvPr id="221" name="Maximize Your Holiday Sales"/>
          <p:cNvSpPr txBox="1">
            <a:spLocks noGrp="1"/>
          </p:cNvSpPr>
          <p:nvPr>
            <p:ph type="body" sz="quarter" idx="1"/>
          </p:nvPr>
        </p:nvSpPr>
        <p:spPr>
          <a:xfrm>
            <a:off x="1915928" y="1022443"/>
            <a:ext cx="7358063" cy="1000127"/>
          </a:xfrm>
          <a:prstGeom prst="rect">
            <a:avLst/>
          </a:prstGeom>
        </p:spPr>
        <p:txBody>
          <a:bodyPr>
            <a:normAutofit/>
          </a:bodyPr>
          <a:lstStyle>
            <a:lvl1pPr defTabSz="406486">
              <a:defRPr sz="4402"/>
            </a:lvl1pPr>
          </a:lstStyle>
          <a:p>
            <a:r>
              <a:rPr lang="en-US" dirty="0"/>
              <a:t>To </a:t>
            </a:r>
            <a:r>
              <a:rPr dirty="0"/>
              <a:t>Maximize Your </a:t>
            </a:r>
            <a:r>
              <a:rPr lang="en-US" dirty="0"/>
              <a:t>Sales Efforts</a:t>
            </a:r>
            <a:r>
              <a:rPr dirty="0"/>
              <a:t> </a:t>
            </a:r>
          </a:p>
        </p:txBody>
      </p:sp>
      <p:pic>
        <p:nvPicPr>
          <p:cNvPr id="223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1109" y="3347927"/>
            <a:ext cx="2747715" cy="801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1.png" descr="image1.png"/>
          <p:cNvPicPr>
            <a:picLocks noChangeAspect="1"/>
          </p:cNvPicPr>
          <p:nvPr/>
        </p:nvPicPr>
        <p:blipFill>
          <a:blip r:embed="rId3">
            <a:alphaModFix amt="8213"/>
            <a:extLst/>
          </a:blip>
          <a:srcRect l="3091" r="75619"/>
          <a:stretch>
            <a:fillRect/>
          </a:stretch>
        </p:blipFill>
        <p:spPr>
          <a:xfrm>
            <a:off x="3061213" y="-1412522"/>
            <a:ext cx="5693857" cy="72480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4791541-D574-4620-9EE6-94C4FAC3708C}"/>
              </a:ext>
            </a:extLst>
          </p:cNvPr>
          <p:cNvGrpSpPr/>
          <p:nvPr/>
        </p:nvGrpSpPr>
        <p:grpSpPr>
          <a:xfrm>
            <a:off x="1336140" y="1691296"/>
            <a:ext cx="9144001" cy="4536560"/>
            <a:chOff x="1336140" y="1691296"/>
            <a:chExt cx="9144001" cy="4536560"/>
          </a:xfrm>
        </p:grpSpPr>
        <p:pic>
          <p:nvPicPr>
            <p:cNvPr id="222" name="pasted-image.tiff" descr="pasted-image.tif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36140" y="1691296"/>
              <a:ext cx="9144001" cy="453656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pasted-image.tiff" descr="pasted-image.tiff">
              <a:extLst>
                <a:ext uri="{FF2B5EF4-FFF2-40B4-BE49-F238E27FC236}">
                  <a16:creationId xmlns:a16="http://schemas.microsoft.com/office/drawing/2014/main" id="{C006F669-959E-4B5D-BD64-4B5AC984C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709786" y="2625021"/>
              <a:ext cx="3039038" cy="91338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51693921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CBF7F0-DB5B-4D2D-987C-7A8BAD486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 or email now to get more Information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A431C1-EF3B-4676-B7D3-F48361A01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781" y="1825625"/>
            <a:ext cx="11361107" cy="4351338"/>
          </a:xfrm>
        </p:spPr>
        <p:txBody>
          <a:bodyPr/>
          <a:lstStyle/>
          <a:p>
            <a:r>
              <a:rPr lang="en-US" dirty="0"/>
              <a:t>Steren and ChapterSync are here for you! </a:t>
            </a:r>
          </a:p>
          <a:p>
            <a:r>
              <a:rPr lang="en-US" dirty="0"/>
              <a:t>Call Jake Knorr  at 442-500-5048</a:t>
            </a:r>
          </a:p>
          <a:p>
            <a:r>
              <a:rPr lang="en-US" dirty="0"/>
              <a:t>Or email </a:t>
            </a:r>
            <a:r>
              <a:rPr lang="en-US" dirty="0">
                <a:hlinkClick r:id="rId2"/>
              </a:rPr>
              <a:t>jake@chaptersync.com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We handle all your local advertising so you can focus on what is important 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5400" dirty="0"/>
              <a:t>Your Customers</a:t>
            </a:r>
          </a:p>
        </p:txBody>
      </p:sp>
    </p:spTree>
    <p:extLst>
      <p:ext uri="{BB962C8B-B14F-4D97-AF65-F5344CB8AC3E}">
        <p14:creationId xmlns:p14="http://schemas.microsoft.com/office/powerpoint/2010/main" val="1132346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teren Know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Steren Knows</a:t>
            </a:r>
          </a:p>
        </p:txBody>
      </p:sp>
      <p:sp>
        <p:nvSpPr>
          <p:cNvPr id="187" name="Steren knows the products you need…"/>
          <p:cNvSpPr txBox="1">
            <a:spLocks noGrp="1"/>
          </p:cNvSpPr>
          <p:nvPr>
            <p:ph type="body" idx="1"/>
          </p:nvPr>
        </p:nvSpPr>
        <p:spPr>
          <a:xfrm>
            <a:off x="2193727" y="1690688"/>
            <a:ext cx="7804547" cy="4420196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231271" indent="-231271" defTabSz="303956">
              <a:spcBef>
                <a:spcPts val="2180"/>
              </a:spcBef>
              <a:defRPr sz="3478"/>
            </a:pPr>
            <a:r>
              <a:rPr lang="en-US" dirty="0"/>
              <a:t>T</a:t>
            </a:r>
            <a:r>
              <a:rPr dirty="0"/>
              <a:t>he products you need  </a:t>
            </a:r>
          </a:p>
          <a:p>
            <a:pPr marL="231271" indent="-231271" defTabSz="303956">
              <a:spcBef>
                <a:spcPts val="2180"/>
              </a:spcBef>
              <a:defRPr sz="3478"/>
            </a:pPr>
            <a:r>
              <a:rPr lang="en-US" dirty="0"/>
              <a:t>That y</a:t>
            </a:r>
            <a:r>
              <a:rPr dirty="0"/>
              <a:t>ou need more customers</a:t>
            </a:r>
          </a:p>
          <a:p>
            <a:pPr marL="231271" indent="-231271" defTabSz="303956">
              <a:spcBef>
                <a:spcPts val="2180"/>
              </a:spcBef>
              <a:defRPr sz="3478"/>
            </a:pPr>
            <a:r>
              <a:rPr dirty="0"/>
              <a:t>You need marketing help</a:t>
            </a:r>
          </a:p>
          <a:p>
            <a:pPr marL="231271" indent="-231271" defTabSz="303956">
              <a:spcBef>
                <a:spcPts val="2180"/>
              </a:spcBef>
              <a:defRPr sz="3478"/>
            </a:pPr>
            <a:r>
              <a:rPr dirty="0"/>
              <a:t>You</a:t>
            </a:r>
            <a:r>
              <a:rPr lang="en-US" dirty="0"/>
              <a:t>r online reputation is important </a:t>
            </a:r>
          </a:p>
          <a:p>
            <a:pPr marL="231271" indent="-231271" defTabSz="303956">
              <a:spcBef>
                <a:spcPts val="2180"/>
              </a:spcBef>
              <a:defRPr sz="3478"/>
            </a:pPr>
            <a:r>
              <a:rPr lang="en-US" dirty="0"/>
              <a:t>Customers need to know you better</a:t>
            </a:r>
            <a:endParaRPr dirty="0"/>
          </a:p>
          <a:p>
            <a:pPr marL="231271" indent="-231271" defTabSz="303956">
              <a:spcBef>
                <a:spcPts val="2180"/>
              </a:spcBef>
              <a:defRPr sz="3478"/>
            </a:pPr>
            <a:r>
              <a:rPr dirty="0"/>
              <a:t>You need online support </a:t>
            </a:r>
          </a:p>
          <a:p>
            <a:pPr marL="231271" indent="-231271" defTabSz="303956">
              <a:spcBef>
                <a:spcPts val="2180"/>
              </a:spcBef>
              <a:defRPr sz="3478"/>
            </a:pPr>
            <a:r>
              <a:rPr dirty="0"/>
              <a:t>You need ChapterSync Marketing Services</a:t>
            </a:r>
          </a:p>
        </p:txBody>
      </p:sp>
    </p:spTree>
    <p:extLst>
      <p:ext uri="{BB962C8B-B14F-4D97-AF65-F5344CB8AC3E}">
        <p14:creationId xmlns:p14="http://schemas.microsoft.com/office/powerpoint/2010/main" val="34773978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teren and ChapterSync™  have Partnered Together to Provide YOU the Best in Local Advertising"/>
          <p:cNvSpPr txBox="1">
            <a:spLocks noGrp="1"/>
          </p:cNvSpPr>
          <p:nvPr>
            <p:ph type="title"/>
          </p:nvPr>
        </p:nvSpPr>
        <p:spPr>
          <a:xfrm>
            <a:off x="425885" y="32742"/>
            <a:ext cx="11035430" cy="145581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97256">
              <a:defRPr sz="4352"/>
            </a:lvl1pPr>
          </a:lstStyle>
          <a:p>
            <a:r>
              <a:rPr dirty="0" err="1"/>
              <a:t>Steren</a:t>
            </a:r>
            <a:r>
              <a:rPr dirty="0"/>
              <a:t> and </a:t>
            </a:r>
            <a:r>
              <a:rPr dirty="0" err="1"/>
              <a:t>ChapterSync</a:t>
            </a:r>
            <a:r>
              <a:rPr dirty="0"/>
              <a:t>™  have Partnered Together to Provide YOU the Best in Local Advertising  </a:t>
            </a:r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2413" y="1567639"/>
            <a:ext cx="4912295" cy="51355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7722048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Your Marketing Partner"/>
          <p:cNvSpPr txBox="1">
            <a:spLocks noGrp="1"/>
          </p:cNvSpPr>
          <p:nvPr>
            <p:ph type="subTitle" sz="quarter" idx="1"/>
          </p:nvPr>
        </p:nvSpPr>
        <p:spPr>
          <a:xfrm>
            <a:off x="2342367" y="3554016"/>
            <a:ext cx="7423735" cy="148818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defTabSz="429970">
              <a:defRPr sz="3840"/>
            </a:lvl1pPr>
          </a:lstStyle>
          <a:p>
            <a:r>
              <a:rPr dirty="0"/>
              <a:t>ChapterSync is </a:t>
            </a:r>
            <a:r>
              <a:rPr dirty="0" err="1"/>
              <a:t>Steren’s</a:t>
            </a:r>
            <a:r>
              <a:rPr dirty="0"/>
              <a:t> Marketing Partner who will increase your store’s foot traffic, increase sales and grow you loyal customer base</a:t>
            </a:r>
          </a:p>
        </p:txBody>
      </p:sp>
      <p:grpSp>
        <p:nvGrpSpPr>
          <p:cNvPr id="183" name="Group"/>
          <p:cNvGrpSpPr/>
          <p:nvPr/>
        </p:nvGrpSpPr>
        <p:grpSpPr>
          <a:xfrm>
            <a:off x="3914805" y="1679309"/>
            <a:ext cx="4362391" cy="1266963"/>
            <a:chOff x="-1" y="-2"/>
            <a:chExt cx="6204289" cy="1801902"/>
          </a:xfrm>
        </p:grpSpPr>
        <p:pic>
          <p:nvPicPr>
            <p:cNvPr id="179" name="pasted-image.tiff" descr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2"/>
              <a:ext cx="5355424" cy="14513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2" name="Automated Marketing Platform"/>
            <p:cNvGrpSpPr/>
            <p:nvPr/>
          </p:nvGrpSpPr>
          <p:grpSpPr>
            <a:xfrm>
              <a:off x="1368532" y="1177797"/>
              <a:ext cx="4835756" cy="624103"/>
              <a:chOff x="0" y="-1"/>
              <a:chExt cx="4835755" cy="624101"/>
            </a:xfrm>
          </p:grpSpPr>
          <p:sp>
            <p:nvSpPr>
              <p:cNvPr id="180" name="Rectangle"/>
              <p:cNvSpPr/>
              <p:nvPr/>
            </p:nvSpPr>
            <p:spPr>
              <a:xfrm>
                <a:off x="0" y="-1"/>
                <a:ext cx="4835755" cy="6241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1300" i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 sz="914"/>
              </a:p>
            </p:txBody>
          </p:sp>
          <p:sp>
            <p:nvSpPr>
              <p:cNvPr id="181" name="Automated Marketing Platform"/>
              <p:cNvSpPr txBox="1"/>
              <p:nvPr/>
            </p:nvSpPr>
            <p:spPr>
              <a:xfrm>
                <a:off x="0" y="160714"/>
                <a:ext cx="4835755" cy="3026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>
                <a:lvl1pPr>
                  <a:defRPr sz="1300" i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lvl1pPr>
              </a:lstStyle>
              <a:p>
                <a:r>
                  <a:rPr sz="914"/>
                  <a:t>Automated Marketing Platform</a:t>
                </a:r>
              </a:p>
            </p:txBody>
          </p:sp>
        </p:grpSp>
      </p:grpSp>
      <p:pic>
        <p:nvPicPr>
          <p:cNvPr id="184" name="image1.png" descr="image1.png"/>
          <p:cNvPicPr>
            <a:picLocks noChangeAspect="1"/>
          </p:cNvPicPr>
          <p:nvPr/>
        </p:nvPicPr>
        <p:blipFill>
          <a:blip r:embed="rId3">
            <a:alphaModFix amt="8213"/>
            <a:extLst/>
          </a:blip>
          <a:srcRect l="3091" r="75619"/>
          <a:stretch>
            <a:fillRect/>
          </a:stretch>
        </p:blipFill>
        <p:spPr>
          <a:xfrm>
            <a:off x="3249104" y="-882686"/>
            <a:ext cx="5693857" cy="72480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8551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- Your receive a branded website for your store (Microsite)…"/>
          <p:cNvSpPr txBox="1">
            <a:spLocks noGrp="1"/>
          </p:cNvSpPr>
          <p:nvPr>
            <p:ph type="body" idx="1"/>
          </p:nvPr>
        </p:nvSpPr>
        <p:spPr>
          <a:xfrm>
            <a:off x="1708640" y="1711524"/>
            <a:ext cx="8774720" cy="4723061"/>
          </a:xfrm>
          <a:prstGeom prst="rect">
            <a:avLst/>
          </a:prstGeom>
        </p:spPr>
        <p:txBody>
          <a:bodyPr anchor="t">
            <a:normAutofit fontScale="85000" lnSpcReduction="10000"/>
          </a:bodyPr>
          <a:lstStyle/>
          <a:p>
            <a:pPr defTabSz="276453">
              <a:defRPr sz="4128" b="1">
                <a:solidFill>
                  <a:srgbClr val="222222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dirty="0"/>
          </a:p>
          <a:p>
            <a:pPr defTabSz="276453">
              <a:defRPr sz="3096">
                <a:solidFill>
                  <a:srgbClr val="222222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- Your receive a branded website for your store (Microsite)</a:t>
            </a:r>
          </a:p>
          <a:p>
            <a:pPr defTabSz="276453">
              <a:defRPr sz="3096">
                <a:solidFill>
                  <a:srgbClr val="222222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dirty="0"/>
          </a:p>
          <a:p>
            <a:pPr defTabSz="276453">
              <a:defRPr sz="3096">
                <a:solidFill>
                  <a:srgbClr val="222222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- </a:t>
            </a:r>
            <a:r>
              <a:rPr dirty="0" err="1"/>
              <a:t>Steren's</a:t>
            </a:r>
            <a:r>
              <a:rPr dirty="0"/>
              <a:t> product catalog</a:t>
            </a:r>
          </a:p>
          <a:p>
            <a:pPr defTabSz="276453">
              <a:defRPr sz="3096">
                <a:solidFill>
                  <a:srgbClr val="222222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dirty="0"/>
          </a:p>
          <a:p>
            <a:pPr defTabSz="276453">
              <a:defRPr sz="3096">
                <a:solidFill>
                  <a:srgbClr val="222222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- Two blog posts per month (Feature Products)</a:t>
            </a:r>
          </a:p>
          <a:p>
            <a:pPr defTabSz="276453">
              <a:defRPr sz="3096">
                <a:solidFill>
                  <a:srgbClr val="222222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dirty="0"/>
          </a:p>
          <a:p>
            <a:pPr defTabSz="276453">
              <a:defRPr sz="3096">
                <a:solidFill>
                  <a:srgbClr val="222222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- Two newsletters per month </a:t>
            </a:r>
          </a:p>
          <a:p>
            <a:pPr defTabSz="276453">
              <a:defRPr sz="3096">
                <a:solidFill>
                  <a:srgbClr val="222222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dirty="0"/>
          </a:p>
          <a:p>
            <a:pPr defTabSz="276453">
              <a:defRPr sz="3096">
                <a:solidFill>
                  <a:srgbClr val="222222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- Store listing accuracy service syndicating your store to 70 search engines, directories and indexes </a:t>
            </a:r>
          </a:p>
          <a:p>
            <a:pPr defTabSz="276453">
              <a:defRPr sz="3096">
                <a:solidFill>
                  <a:srgbClr val="222222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dirty="0"/>
          </a:p>
          <a:p>
            <a:pPr defTabSz="276453">
              <a:defRPr sz="3096">
                <a:solidFill>
                  <a:srgbClr val="222222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- Reputation monitoring on 70 search engines, directories and indexes </a:t>
            </a:r>
          </a:p>
        </p:txBody>
      </p:sp>
      <p:sp>
        <p:nvSpPr>
          <p:cNvPr id="193" name="How We Will Help!"/>
          <p:cNvSpPr txBox="1"/>
          <p:nvPr/>
        </p:nvSpPr>
        <p:spPr>
          <a:xfrm>
            <a:off x="3586959" y="278480"/>
            <a:ext cx="5231193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6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4500" dirty="0"/>
              <a:t>How We Will Help!</a:t>
            </a:r>
          </a:p>
        </p:txBody>
      </p:sp>
      <p:sp>
        <p:nvSpPr>
          <p:cNvPr id="194" name="Local Presence Package"/>
          <p:cNvSpPr txBox="1"/>
          <p:nvPr/>
        </p:nvSpPr>
        <p:spPr>
          <a:xfrm>
            <a:off x="3491601" y="1216223"/>
            <a:ext cx="5248233" cy="591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457200">
              <a:defRPr sz="4800" b="1">
                <a:solidFill>
                  <a:srgbClr val="222222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3375"/>
              <a:t>Local Presence Package</a:t>
            </a:r>
          </a:p>
        </p:txBody>
      </p:sp>
    </p:spTree>
    <p:extLst>
      <p:ext uri="{BB962C8B-B14F-4D97-AF65-F5344CB8AC3E}">
        <p14:creationId xmlns:p14="http://schemas.microsoft.com/office/powerpoint/2010/main" val="11082153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Local Advertiser…"/>
          <p:cNvSpPr txBox="1">
            <a:spLocks noGrp="1"/>
          </p:cNvSpPr>
          <p:nvPr>
            <p:ph type="title"/>
          </p:nvPr>
        </p:nvSpPr>
        <p:spPr>
          <a:xfrm>
            <a:off x="1002082" y="238124"/>
            <a:ext cx="10296395" cy="173012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>
              <a:defRPr b="1"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Local Advertiser</a:t>
            </a:r>
            <a:r>
              <a:rPr lang="en-US" dirty="0"/>
              <a:t> Package       </a:t>
            </a:r>
            <a:br>
              <a:rPr lang="en-US" dirty="0"/>
            </a:br>
            <a:r>
              <a:rPr lang="en-US" dirty="0"/>
              <a:t>  </a:t>
            </a:r>
            <a:r>
              <a:rPr dirty="0"/>
              <a:t>(Includes </a:t>
            </a:r>
            <a:r>
              <a:rPr lang="en-US" dirty="0"/>
              <a:t>All </a:t>
            </a:r>
            <a:r>
              <a:rPr dirty="0"/>
              <a:t>Local Presence</a:t>
            </a:r>
            <a:r>
              <a:rPr lang="en-US" dirty="0"/>
              <a:t> Capabilities</a:t>
            </a:r>
            <a:r>
              <a:rPr dirty="0"/>
              <a:t>) </a:t>
            </a:r>
            <a:br>
              <a:rPr lang="en-US" dirty="0"/>
            </a:br>
            <a:r>
              <a:rPr lang="en-US" dirty="0"/>
              <a:t>Plus </a:t>
            </a:r>
            <a:endParaRPr dirty="0"/>
          </a:p>
        </p:txBody>
      </p:sp>
      <p:sp>
        <p:nvSpPr>
          <p:cNvPr id="203" name="- *Mobile and desktop advertising that targets your    local community…"/>
          <p:cNvSpPr txBox="1">
            <a:spLocks noGrp="1"/>
          </p:cNvSpPr>
          <p:nvPr>
            <p:ph type="body" idx="1"/>
          </p:nvPr>
        </p:nvSpPr>
        <p:spPr>
          <a:xfrm>
            <a:off x="1440492" y="2187774"/>
            <a:ext cx="8880954" cy="442019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indent="0" defTabSz="321457">
              <a:spcBef>
                <a:spcPts val="0"/>
              </a:spcBef>
              <a:buNone/>
              <a:defRPr sz="3600">
                <a:solidFill>
                  <a:srgbClr val="222222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dirty="0"/>
          </a:p>
          <a:p>
            <a:pPr marL="0" indent="0" algn="ctr" defTabSz="321457">
              <a:spcBef>
                <a:spcPts val="0"/>
              </a:spcBef>
              <a:buNone/>
              <a:defRPr sz="3600">
                <a:solidFill>
                  <a:srgbClr val="222222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- </a:t>
            </a:r>
            <a:r>
              <a:rPr sz="2600" dirty="0"/>
              <a:t>Mobile and desktop advertising that targets your</a:t>
            </a:r>
            <a:r>
              <a:rPr lang="en-US" sz="2600" dirty="0"/>
              <a:t> </a:t>
            </a:r>
            <a:r>
              <a:rPr sz="2600" dirty="0"/>
              <a:t>local community</a:t>
            </a:r>
          </a:p>
          <a:p>
            <a:pPr marL="0" indent="0" defTabSz="321457">
              <a:spcBef>
                <a:spcPts val="0"/>
              </a:spcBef>
              <a:buNone/>
              <a:defRPr sz="3600">
                <a:solidFill>
                  <a:srgbClr val="222222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2600" dirty="0"/>
          </a:p>
          <a:p>
            <a:pPr marL="0" indent="0" algn="ctr" defTabSz="321457">
              <a:spcBef>
                <a:spcPts val="0"/>
              </a:spcBef>
              <a:buNone/>
              <a:defRPr sz="3600">
                <a:solidFill>
                  <a:srgbClr val="222222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2600" dirty="0"/>
              <a:t>- Mobile and desktop adverting focused on your website visitors</a:t>
            </a:r>
          </a:p>
          <a:p>
            <a:pPr marL="0" indent="0" defTabSz="321457">
              <a:spcBef>
                <a:spcPts val="0"/>
              </a:spcBef>
              <a:buNone/>
              <a:defRPr sz="3600">
                <a:solidFill>
                  <a:srgbClr val="222222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2600" dirty="0"/>
          </a:p>
          <a:p>
            <a:pPr marL="0" indent="0" algn="ctr" defTabSz="321457">
              <a:spcBef>
                <a:spcPts val="0"/>
              </a:spcBef>
              <a:buNone/>
              <a:defRPr sz="3600">
                <a:solidFill>
                  <a:srgbClr val="222222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2600" dirty="0"/>
              <a:t>- </a:t>
            </a:r>
            <a:r>
              <a:rPr lang="en-US" sz="2600" dirty="0"/>
              <a:t>Focusing on targeting your </a:t>
            </a:r>
            <a:r>
              <a:rPr sz="2600" dirty="0"/>
              <a:t>Competito</a:t>
            </a:r>
            <a:r>
              <a:rPr lang="en-US" sz="2600" dirty="0"/>
              <a:t>r’s customer </a:t>
            </a:r>
            <a:endParaRPr sz="2600" dirty="0"/>
          </a:p>
        </p:txBody>
      </p:sp>
    </p:spTree>
    <p:extLst>
      <p:ext uri="{BB962C8B-B14F-4D97-AF65-F5344CB8AC3E}">
        <p14:creationId xmlns:p14="http://schemas.microsoft.com/office/powerpoint/2010/main" val="52590349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75"/>
          <p:cNvSpPr txBox="1">
            <a:spLocks noGrp="1"/>
          </p:cNvSpPr>
          <p:nvPr>
            <p:ph type="title"/>
          </p:nvPr>
        </p:nvSpPr>
        <p:spPr>
          <a:xfrm>
            <a:off x="4770171" y="453954"/>
            <a:ext cx="5041325" cy="914029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6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                         </a:t>
            </a:r>
          </a:p>
        </p:txBody>
      </p:sp>
      <p:sp>
        <p:nvSpPr>
          <p:cNvPr id="197" name="Shape 176"/>
          <p:cNvSpPr txBox="1">
            <a:spLocks noGrp="1"/>
          </p:cNvSpPr>
          <p:nvPr>
            <p:ph type="body" sz="half" idx="1"/>
          </p:nvPr>
        </p:nvSpPr>
        <p:spPr>
          <a:xfrm>
            <a:off x="613776" y="1367983"/>
            <a:ext cx="5583604" cy="4374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9676" indent="-314224" defTabSz="841218">
              <a:lnSpc>
                <a:spcPct val="115000"/>
              </a:lnSpc>
              <a:spcBef>
                <a:spcPts val="0"/>
              </a:spcBef>
              <a:buFont typeface="Trebuchet MS"/>
              <a:defRPr sz="2760"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/>
              <a:t>Have a clean, modern layout </a:t>
            </a:r>
          </a:p>
          <a:p>
            <a:pPr marL="369676" indent="-314224" defTabSz="841218">
              <a:lnSpc>
                <a:spcPct val="115000"/>
              </a:lnSpc>
              <a:spcBef>
                <a:spcPts val="0"/>
              </a:spcBef>
              <a:buFont typeface="Trebuchet MS"/>
              <a:defRPr sz="2760"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/>
              <a:t>Tell your customers exactly how to contact you and get to your store </a:t>
            </a:r>
          </a:p>
          <a:p>
            <a:pPr marL="369676" indent="-314224" defTabSz="841218">
              <a:lnSpc>
                <a:spcPct val="115000"/>
              </a:lnSpc>
              <a:spcBef>
                <a:spcPts val="0"/>
              </a:spcBef>
              <a:buFont typeface="Trebuchet MS"/>
              <a:defRPr sz="2760"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/>
              <a:t>Include information about products  </a:t>
            </a:r>
          </a:p>
          <a:p>
            <a:pPr marL="369676" indent="-314224" defTabSz="841218">
              <a:lnSpc>
                <a:spcPct val="115000"/>
              </a:lnSpc>
              <a:spcBef>
                <a:spcPts val="0"/>
              </a:spcBef>
              <a:buFont typeface="Trebuchet MS"/>
              <a:defRPr sz="2760"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/>
              <a:t>Uses the latest marketing technology to reach more members of your community</a:t>
            </a:r>
          </a:p>
          <a:p>
            <a:pPr marL="369676" indent="-314224" defTabSz="841218">
              <a:lnSpc>
                <a:spcPct val="115000"/>
              </a:lnSpc>
              <a:spcBef>
                <a:spcPts val="1406"/>
              </a:spcBef>
              <a:buFont typeface="Trebuchet MS"/>
              <a:defRPr sz="2760"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/>
              <a:t>Takes care of search engine optimization </a:t>
            </a:r>
          </a:p>
        </p:txBody>
      </p:sp>
      <p:pic>
        <p:nvPicPr>
          <p:cNvPr id="198" name="Shape 177" descr="Shape 17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9720" y="2410474"/>
            <a:ext cx="4437880" cy="2037053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Your Branded Website"/>
          <p:cNvSpPr txBox="1"/>
          <p:nvPr/>
        </p:nvSpPr>
        <p:spPr>
          <a:xfrm>
            <a:off x="2444635" y="297112"/>
            <a:ext cx="7513089" cy="721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4219" dirty="0"/>
              <a:t>Your </a:t>
            </a:r>
            <a:r>
              <a:rPr lang="en-US" sz="4219" dirty="0"/>
              <a:t>Steren </a:t>
            </a:r>
            <a:r>
              <a:rPr sz="4219" dirty="0"/>
              <a:t>Branded Website</a:t>
            </a:r>
          </a:p>
        </p:txBody>
      </p:sp>
    </p:spTree>
    <p:extLst>
      <p:ext uri="{BB962C8B-B14F-4D97-AF65-F5344CB8AC3E}">
        <p14:creationId xmlns:p14="http://schemas.microsoft.com/office/powerpoint/2010/main" val="214177795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30"/>
          <p:cNvSpPr txBox="1">
            <a:spLocks noGrp="1"/>
          </p:cNvSpPr>
          <p:nvPr>
            <p:ph type="body" sz="half" idx="1"/>
          </p:nvPr>
        </p:nvSpPr>
        <p:spPr>
          <a:xfrm>
            <a:off x="1835700" y="1826187"/>
            <a:ext cx="4596900" cy="385753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defTabSz="963134">
              <a:lnSpc>
                <a:spcPct val="115000"/>
              </a:lnSpc>
              <a:spcBef>
                <a:spcPts val="1617"/>
              </a:spcBef>
              <a:buSzTx/>
              <a:buNone/>
              <a:defRPr sz="2686" b="1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ChapterSync™ </a:t>
            </a:r>
            <a:r>
              <a:rPr b="0" dirty="0"/>
              <a:t>will use technology to send cell phone advertisements to nearby customers. </a:t>
            </a:r>
          </a:p>
          <a:p>
            <a:pPr defTabSz="963134">
              <a:lnSpc>
                <a:spcPct val="115000"/>
              </a:lnSpc>
              <a:spcBef>
                <a:spcPts val="1617"/>
              </a:spcBef>
              <a:buSzTx/>
              <a:buNone/>
              <a:defRPr sz="2686" b="1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ChapterSync™ </a:t>
            </a:r>
            <a:r>
              <a:rPr b="0" dirty="0"/>
              <a:t>will target your competitors’ customers and help bring new customers into your local store. </a:t>
            </a:r>
          </a:p>
          <a:p>
            <a:pPr defTabSz="963134">
              <a:lnSpc>
                <a:spcPct val="115000"/>
              </a:lnSpc>
              <a:spcBef>
                <a:spcPts val="1617"/>
              </a:spcBef>
              <a:buSzTx/>
              <a:buNone/>
              <a:defRPr sz="2054"/>
            </a:pPr>
            <a:endParaRPr sz="1222" i="1" dirty="0">
              <a:latin typeface="Calibri"/>
              <a:ea typeface="Calibri"/>
              <a:cs typeface="Calibri"/>
              <a:sym typeface="Calibri"/>
            </a:endParaRPr>
          </a:p>
          <a:p>
            <a:pPr defTabSz="963134">
              <a:lnSpc>
                <a:spcPct val="115000"/>
              </a:lnSpc>
              <a:spcBef>
                <a:spcPts val="1617"/>
              </a:spcBef>
              <a:buSzTx/>
              <a:buNone/>
              <a:defRPr sz="2054"/>
            </a:pPr>
            <a:endParaRPr sz="1222" i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Shape 231" descr="Shape 2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80366" y="2884551"/>
            <a:ext cx="2857501" cy="2381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Shape 232" descr="Shape 23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0366" y="1826187"/>
            <a:ext cx="3048000" cy="476251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Focused Customer…"/>
          <p:cNvSpPr txBox="1"/>
          <p:nvPr/>
        </p:nvSpPr>
        <p:spPr>
          <a:xfrm>
            <a:off x="1991639" y="428281"/>
            <a:ext cx="7991605" cy="721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4219" dirty="0"/>
              <a:t>Focused Customer Approach</a:t>
            </a:r>
          </a:p>
        </p:txBody>
      </p:sp>
    </p:spTree>
    <p:extLst>
      <p:ext uri="{BB962C8B-B14F-4D97-AF65-F5344CB8AC3E}">
        <p14:creationId xmlns:p14="http://schemas.microsoft.com/office/powerpoint/2010/main" val="77913590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5">
                                            <p:txEl>
                                              <p:charRg st="197" end="19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0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Increase Sa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Steren wants to help you Increase Sales</a:t>
            </a:r>
          </a:p>
        </p:txBody>
      </p:sp>
      <p:sp>
        <p:nvSpPr>
          <p:cNvPr id="211" name="Increase Foot Traffic…"/>
          <p:cNvSpPr txBox="1">
            <a:spLocks noGrp="1"/>
          </p:cNvSpPr>
          <p:nvPr>
            <p:ph type="body" sz="half" idx="1"/>
          </p:nvPr>
        </p:nvSpPr>
        <p:spPr>
          <a:xfrm>
            <a:off x="805686" y="969644"/>
            <a:ext cx="5290314" cy="4420195"/>
          </a:xfrm>
          <a:prstGeom prst="rect">
            <a:avLst/>
          </a:prstGeom>
        </p:spPr>
        <p:txBody>
          <a:bodyPr anchor="t"/>
          <a:lstStyle/>
          <a:p>
            <a:pPr>
              <a:defRPr sz="3900"/>
            </a:pPr>
            <a:r>
              <a:rPr dirty="0"/>
              <a:t>Increase Foot Traffic </a:t>
            </a:r>
            <a:r>
              <a:rPr lang="en-US" dirty="0"/>
              <a:t>By</a:t>
            </a:r>
            <a:endParaRPr dirty="0"/>
          </a:p>
          <a:p>
            <a:pPr>
              <a:defRPr sz="3900"/>
            </a:pPr>
            <a:endParaRPr lang="en-US" dirty="0"/>
          </a:p>
          <a:p>
            <a:pPr>
              <a:defRPr sz="3900"/>
            </a:pPr>
            <a:r>
              <a:rPr dirty="0"/>
              <a:t>Us</a:t>
            </a:r>
            <a:r>
              <a:rPr lang="en-US" dirty="0"/>
              <a:t>ing</a:t>
            </a:r>
            <a:r>
              <a:rPr dirty="0"/>
              <a:t> the Right Message </a:t>
            </a:r>
          </a:p>
          <a:p>
            <a:pPr>
              <a:defRPr sz="3900"/>
            </a:pPr>
            <a:endParaRPr lang="en-US" dirty="0"/>
          </a:p>
          <a:p>
            <a:pPr>
              <a:defRPr sz="3900"/>
            </a:pPr>
            <a:r>
              <a:rPr dirty="0"/>
              <a:t>With the Right customer </a:t>
            </a:r>
          </a:p>
          <a:p>
            <a:pPr>
              <a:defRPr sz="3900"/>
            </a:pPr>
            <a:endParaRPr lang="en-US" dirty="0"/>
          </a:p>
          <a:p>
            <a:pPr>
              <a:defRPr sz="3900"/>
            </a:pPr>
            <a:r>
              <a:rPr dirty="0"/>
              <a:t>At the Right time</a:t>
            </a:r>
          </a:p>
        </p:txBody>
      </p:sp>
      <p:pic>
        <p:nvPicPr>
          <p:cNvPr id="212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14720" y="532628"/>
            <a:ext cx="3867495" cy="41992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5701866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414</Words>
  <Application>Microsoft Office PowerPoint</Application>
  <PresentationFormat>Widescreen</PresentationFormat>
  <Paragraphs>75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Calibri</vt:lpstr>
      <vt:lpstr>Calibri Light</vt:lpstr>
      <vt:lpstr>Helvetica</vt:lpstr>
      <vt:lpstr>Helvetica Neue</vt:lpstr>
      <vt:lpstr>Helvetica Neue Medium</vt:lpstr>
      <vt:lpstr>Muli</vt:lpstr>
      <vt:lpstr>Tahoma</vt:lpstr>
      <vt:lpstr>Times</vt:lpstr>
      <vt:lpstr>Trebuchet MS</vt:lpstr>
      <vt:lpstr>Office Theme</vt:lpstr>
      <vt:lpstr>Act Now!   Steren is subsidizing the cost of your Local Advertising</vt:lpstr>
      <vt:lpstr>Steren Knows</vt:lpstr>
      <vt:lpstr>Steren and ChapterSync™  have Partnered Together to Provide YOU the Best in Local Advertising  </vt:lpstr>
      <vt:lpstr>PowerPoint Presentation</vt:lpstr>
      <vt:lpstr>PowerPoint Presentation</vt:lpstr>
      <vt:lpstr>Local Advertiser Package          (Includes All Local Presence Capabilities)  Plus </vt:lpstr>
      <vt:lpstr>                         </vt:lpstr>
      <vt:lpstr>PowerPoint Presentation</vt:lpstr>
      <vt:lpstr>Steren wants to help you Increase Sales</vt:lpstr>
      <vt:lpstr>Right Message Right Time</vt:lpstr>
      <vt:lpstr>Reminder  Steren is subsidizing your local advertising efforts to increase your sales!</vt:lpstr>
      <vt:lpstr>Sign Up Now!</vt:lpstr>
      <vt:lpstr>Call or email now to get more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 Now!   Steren wants to help you with your Local Advertising</dc:title>
  <dc:creator>Jake Knorr</dc:creator>
  <cp:lastModifiedBy>Jake Knorr</cp:lastModifiedBy>
  <cp:revision>9</cp:revision>
  <dcterms:created xsi:type="dcterms:W3CDTF">2018-01-19T18:57:16Z</dcterms:created>
  <dcterms:modified xsi:type="dcterms:W3CDTF">2018-02-20T18:59:38Z</dcterms:modified>
</cp:coreProperties>
</file>